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bold.fntdata"/><Relationship Id="rId10" Type="http://schemas.openxmlformats.org/officeDocument/2006/relationships/slide" Target="slides/slide5.xml"/><Relationship Id="rId32" Type="http://schemas.openxmlformats.org/officeDocument/2006/relationships/font" Target="fonts/Roboto-regular.fntdata"/><Relationship Id="rId13" Type="http://schemas.openxmlformats.org/officeDocument/2006/relationships/slide" Target="slides/slide8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ba68a16eda_0_4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ba68a16eda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ba68a16eda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ba68a16eda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ba68a16eda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ba68a16eda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bb08f21021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bb08f21021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bb08f21021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bb08f21021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bb08f21021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bb08f21021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bb08f21021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bb08f21021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bb08f21021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bb08f21021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bb08f21021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bb08f21021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ba68a16eda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ba68a16eda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ba68a16eda_0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ba68a16eda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bb08f21021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bb08f21021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ba68a16eda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ba68a16eda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ba68a16eda_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ba68a16eda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ba68a16eda_0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ba68a16eda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ba68a16ed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ba68a16ed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ba68a16eda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ba68a16eda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ba68a16eda_0_4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ba68a16eda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ba68a16eda_0_4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ba68a16eda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ba68a16eda_0_4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ba68a16eda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clientsucess.com" TargetMode="External"/><Relationship Id="rId4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7524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Telecom Churn Prediction 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17223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Lucas Phalisch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Ziba Mirza</a:t>
            </a:r>
            <a:endParaRPr sz="2400"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33400"/>
            <a:ext cx="9144000" cy="179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Visualizing Customer Relation Attributes </a:t>
            </a:r>
            <a:endParaRPr b="1"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199" cy="4007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of all features with Churn </a:t>
            </a:r>
            <a:endParaRPr/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26600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</a:t>
            </a:r>
            <a:endParaRPr/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85700"/>
            <a:ext cx="4528497" cy="2699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model with all features</a:t>
            </a:r>
            <a:endParaRPr/>
          </a:p>
        </p:txBody>
      </p:sp>
      <p:sp>
        <p:nvSpPr>
          <p:cNvPr id="168" name="Google Shape;168;p25"/>
          <p:cNvSpPr txBox="1"/>
          <p:nvPr/>
        </p:nvSpPr>
        <p:spPr>
          <a:xfrm>
            <a:off x="739050" y="1882500"/>
            <a:ext cx="7545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models performs very well and can predict which customers are gonna churn with 90% reliability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However looking at the feature used by the model reveals something interesting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model with all features</a:t>
            </a:r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250" y="769850"/>
            <a:ext cx="8437500" cy="437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model with only contract and internet services</a:t>
            </a:r>
            <a:endParaRPr/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50" y="2236100"/>
            <a:ext cx="8839201" cy="275575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7"/>
          <p:cNvSpPr txBox="1"/>
          <p:nvPr/>
        </p:nvSpPr>
        <p:spPr>
          <a:xfrm>
            <a:off x="639000" y="900325"/>
            <a:ext cx="496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Dropping all but two features does not lower performances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</a:t>
            </a:r>
            <a:r>
              <a:rPr lang="en"/>
              <a:t> model without contract type nor Internet services</a:t>
            </a:r>
            <a:endParaRPr/>
          </a:p>
        </p:txBody>
      </p:sp>
      <p:sp>
        <p:nvSpPr>
          <p:cNvPr id="187" name="Google Shape;187;p28"/>
          <p:cNvSpPr txBox="1"/>
          <p:nvPr/>
        </p:nvSpPr>
        <p:spPr>
          <a:xfrm>
            <a:off x="558100" y="702150"/>
            <a:ext cx="806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second model is generated without these two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feature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and still performs well with 82% score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800" y="1246150"/>
            <a:ext cx="6644491" cy="373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model without contract type nor Internet services</a:t>
            </a:r>
            <a:endParaRPr/>
          </a:p>
        </p:txBody>
      </p:sp>
      <p:sp>
        <p:nvSpPr>
          <p:cNvPr id="194" name="Google Shape;194;p29"/>
          <p:cNvSpPr txBox="1"/>
          <p:nvPr/>
        </p:nvSpPr>
        <p:spPr>
          <a:xfrm>
            <a:off x="558100" y="702150"/>
            <a:ext cx="806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 closer look at feature importance using cutting edge techniques reveal the most important feature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29"/>
          <p:cNvSpPr txBox="1"/>
          <p:nvPr/>
        </p:nvSpPr>
        <p:spPr>
          <a:xfrm>
            <a:off x="5683475" y="1940700"/>
            <a:ext cx="3323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Trend one: additional services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Trend two: payment methods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Trend three: gender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6" name="Google Shape;1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950" y="1185450"/>
            <a:ext cx="4961925" cy="373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model without contract type nor Internet services</a:t>
            </a:r>
            <a:endParaRPr/>
          </a:p>
        </p:txBody>
      </p:sp>
      <p:sp>
        <p:nvSpPr>
          <p:cNvPr id="202" name="Google Shape;202;p30"/>
          <p:cNvSpPr txBox="1"/>
          <p:nvPr/>
        </p:nvSpPr>
        <p:spPr>
          <a:xfrm>
            <a:off x="558100" y="702150"/>
            <a:ext cx="806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Let’s take a look at individual prediction to see the direction of the trends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30"/>
          <p:cNvSpPr txBox="1"/>
          <p:nvPr/>
        </p:nvSpPr>
        <p:spPr>
          <a:xfrm>
            <a:off x="242375" y="1102350"/>
            <a:ext cx="478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Negative Prediction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30"/>
          <p:cNvSpPr txBox="1"/>
          <p:nvPr/>
        </p:nvSpPr>
        <p:spPr>
          <a:xfrm>
            <a:off x="242375" y="2857500"/>
            <a:ext cx="478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Positive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Prediction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" name="Google Shape;2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410100"/>
            <a:ext cx="8839201" cy="1545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02550"/>
            <a:ext cx="8915670" cy="135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12" name="Google Shape;212;p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insights</a:t>
            </a:r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0200" y="838200"/>
            <a:ext cx="4045199" cy="30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 </a:t>
            </a:r>
            <a:endParaRPr/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"Predict behavior to retain customers. You can analyze all relevant customer data and develop focused customer retention programs." [IBM Sample Data Sets]</a:t>
            </a:r>
            <a:endParaRPr sz="1200">
              <a:solidFill>
                <a:srgbClr val="2E47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E475D"/>
                </a:solidFill>
                <a:latin typeface="Arial"/>
                <a:ea typeface="Arial"/>
                <a:cs typeface="Arial"/>
                <a:sym typeface="Arial"/>
              </a:rPr>
              <a:t>Focus on recall </a:t>
            </a:r>
            <a:r>
              <a:rPr lang="en" sz="1200">
                <a:solidFill>
                  <a:srgbClr val="2E475D"/>
                </a:solidFill>
                <a:latin typeface="Arial"/>
                <a:ea typeface="Arial"/>
                <a:cs typeface="Arial"/>
                <a:sym typeface="Arial"/>
              </a:rPr>
              <a:t> to minimize false negatives,  ensuring all cases of churn are correctly predicted </a:t>
            </a:r>
            <a:endParaRPr sz="1200">
              <a:solidFill>
                <a:srgbClr val="2E47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2E47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4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dataset: 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Contains data of </a:t>
            </a: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5’986 customers with those who </a:t>
            </a: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have</a:t>
            </a: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left the </a:t>
            </a: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company</a:t>
            </a: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in the last month .</a:t>
            </a:r>
            <a:endParaRPr sz="1200">
              <a:solidFill>
                <a:srgbClr val="4040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Contains attributes like:</a:t>
            </a:r>
            <a:endParaRPr sz="1200">
              <a:solidFill>
                <a:srgbClr val="4040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AutoNum type="alphaLcPeriod"/>
            </a:pP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Demography: Gender, Senior citizen, Married or single </a:t>
            </a:r>
            <a:endParaRPr>
              <a:solidFill>
                <a:srgbClr val="4040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AutoNum type="alphaLcPeriod"/>
            </a:pP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Relational: Length of tenure, kind of service subscribed for, paperless billing, payment method, type of contract(M/Y)</a:t>
            </a:r>
            <a:endParaRPr>
              <a:solidFill>
                <a:srgbClr val="4040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AutoNum type="alphaLcPeriod"/>
            </a:pP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Behavioral: Streams movies, device protection </a:t>
            </a:r>
            <a:endParaRPr>
              <a:solidFill>
                <a:srgbClr val="4040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AutoNum type="alphaLcPeriod"/>
            </a:pP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Numeric: Monthly bill amount, total paid</a:t>
            </a:r>
            <a:endParaRPr>
              <a:solidFill>
                <a:srgbClr val="4040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1200">
              <a:solidFill>
                <a:srgbClr val="4040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Interpreting our results</a:t>
            </a:r>
            <a:endParaRPr/>
          </a:p>
        </p:txBody>
      </p:sp>
      <p:sp>
        <p:nvSpPr>
          <p:cNvPr id="219" name="Google Shape;219;p3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behind a 90% “recall” score: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Out of 100 people, our model would produce 10 false negative, meaning 10 customers who would actually churn would be wrongly predicted as not churning.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Interpreting our results</a:t>
            </a:r>
            <a:endParaRPr/>
          </a:p>
        </p:txBody>
      </p:sp>
      <p:sp>
        <p:nvSpPr>
          <p:cNvPr id="225" name="Google Shape;225;p3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first model showed that contract type and internet services where the most important features.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Removing this features shows that additional services, payment method and gender are the next most important features.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Careful the model does not tell us the direction of the trend.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/>
          <p:nvPr>
            <p:ph type="title"/>
          </p:nvPr>
        </p:nvSpPr>
        <p:spPr>
          <a:xfrm>
            <a:off x="-39300" y="1233175"/>
            <a:ext cx="46740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3575" y="652175"/>
            <a:ext cx="3853224" cy="38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Areas to focus on</a:t>
            </a:r>
            <a:endParaRPr/>
          </a:p>
        </p:txBody>
      </p:sp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Convert monthly customers to annual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Investigate the relationship between internet services and churn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Sell additional services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 benefits for using payment with automatic renewal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Investigate why women are more likely to churn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Scope</a:t>
            </a:r>
            <a:endParaRPr/>
          </a:p>
        </p:txBody>
      </p:sp>
      <p:pic>
        <p:nvPicPr>
          <p:cNvPr descr="Black and white image of ladder handles coming out of the water onto a floating dock" id="243" name="Google Shape;243;p36"/>
          <p:cNvPicPr preferRelativeResize="0"/>
          <p:nvPr/>
        </p:nvPicPr>
        <p:blipFill rotWithShape="1">
          <a:blip r:embed="rId3">
            <a:alphaModFix/>
          </a:blip>
          <a:srcRect b="2669" l="27777" r="9107" t="2669"/>
          <a:stretch/>
        </p:blipFill>
        <p:spPr>
          <a:xfrm>
            <a:off x="5355300" y="1069050"/>
            <a:ext cx="3005395" cy="300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take this forward </a:t>
            </a:r>
            <a:endParaRPr/>
          </a:p>
        </p:txBody>
      </p:sp>
      <p:sp>
        <p:nvSpPr>
          <p:cNvPr id="249" name="Google Shape;249;p3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Monthly </a:t>
            </a:r>
            <a:r>
              <a:rPr lang="en"/>
              <a:t>churn</a:t>
            </a:r>
            <a:r>
              <a:rPr lang="en"/>
              <a:t> predictions can be sent to sales teams to design promotions for customers who are likely to churn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of churn for customers who have left after </a:t>
            </a:r>
            <a:r>
              <a:rPr lang="en"/>
              <a:t>offers</a:t>
            </a:r>
            <a:r>
              <a:rPr lang="en"/>
              <a:t>  can be collected to identify success of outreach efforts to retain customers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Trend of churn over a period of time can be used to asses model 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8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pic>
        <p:nvPicPr>
          <p:cNvPr descr="Black and white upward shot of Golden Gate Bridge" id="255" name="Google Shape;255;p38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Customer Churn? </a:t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4307425" y="1919075"/>
            <a:ext cx="4386600" cy="30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2E475D"/>
                </a:solidFill>
                <a:latin typeface="Arial"/>
                <a:ea typeface="Arial"/>
                <a:cs typeface="Arial"/>
                <a:sym typeface="Arial"/>
              </a:rPr>
              <a:t>Customer churn is the percentage of customers that stopped using the company's product or service during a certain time frame.</a:t>
            </a:r>
            <a:endParaRPr sz="1350">
              <a:solidFill>
                <a:srgbClr val="2E47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2E475D"/>
                </a:solidFill>
                <a:latin typeface="Arial"/>
                <a:ea typeface="Arial"/>
                <a:cs typeface="Arial"/>
                <a:sym typeface="Arial"/>
              </a:rPr>
              <a:t>Top reasons for customer churn (source </a:t>
            </a:r>
            <a:r>
              <a:rPr lang="en" sz="13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www.clientsucess.com</a:t>
            </a:r>
            <a:r>
              <a:rPr lang="en" sz="1350">
                <a:solidFill>
                  <a:srgbClr val="2E475D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350">
              <a:solidFill>
                <a:srgbClr val="2E47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spcBef>
                <a:spcPts val="1600"/>
              </a:spcBef>
              <a:spcAft>
                <a:spcPts val="0"/>
              </a:spcAft>
              <a:buClr>
                <a:srgbClr val="2E475D"/>
              </a:buClr>
              <a:buSzPts val="1350"/>
              <a:buFont typeface="Arial"/>
              <a:buAutoNum type="arabicPeriod"/>
            </a:pPr>
            <a:r>
              <a:rPr lang="en" sz="1350">
                <a:solidFill>
                  <a:srgbClr val="2E475D"/>
                </a:solidFill>
                <a:latin typeface="Arial"/>
                <a:ea typeface="Arial"/>
                <a:cs typeface="Arial"/>
                <a:sym typeface="Arial"/>
              </a:rPr>
              <a:t>Price </a:t>
            </a:r>
            <a:endParaRPr sz="1350">
              <a:solidFill>
                <a:srgbClr val="2E47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2E475D"/>
              </a:buClr>
              <a:buSzPts val="1350"/>
              <a:buFont typeface="Arial"/>
              <a:buAutoNum type="arabicPeriod"/>
            </a:pPr>
            <a:r>
              <a:rPr lang="en" sz="1350">
                <a:solidFill>
                  <a:srgbClr val="2E475D"/>
                </a:solidFill>
                <a:latin typeface="Arial"/>
                <a:ea typeface="Arial"/>
                <a:cs typeface="Arial"/>
                <a:sym typeface="Arial"/>
              </a:rPr>
              <a:t>Product</a:t>
            </a:r>
            <a:endParaRPr sz="1350">
              <a:solidFill>
                <a:srgbClr val="2E47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2E475D"/>
              </a:buClr>
              <a:buSzPts val="1350"/>
              <a:buFont typeface="Arial"/>
              <a:buAutoNum type="arabicPeriod"/>
            </a:pPr>
            <a:r>
              <a:rPr lang="en" sz="1350">
                <a:solidFill>
                  <a:srgbClr val="2E475D"/>
                </a:solidFill>
                <a:latin typeface="Arial"/>
                <a:ea typeface="Arial"/>
                <a:cs typeface="Arial"/>
                <a:sym typeface="Arial"/>
              </a:rPr>
              <a:t>Competition  </a:t>
            </a:r>
            <a:endParaRPr sz="1350">
              <a:solidFill>
                <a:srgbClr val="2E47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2E475D"/>
              </a:buClr>
              <a:buSzPts val="1350"/>
              <a:buFont typeface="Arial"/>
              <a:buAutoNum type="arabicPeriod"/>
            </a:pPr>
            <a:r>
              <a:rPr lang="en" sz="1350">
                <a:solidFill>
                  <a:srgbClr val="2E475D"/>
                </a:solidFill>
                <a:latin typeface="Arial"/>
                <a:ea typeface="Arial"/>
                <a:cs typeface="Arial"/>
                <a:sym typeface="Arial"/>
              </a:rPr>
              <a:t>State of business </a:t>
            </a:r>
            <a:endParaRPr sz="1350">
              <a:solidFill>
                <a:srgbClr val="2E47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2E475D"/>
              </a:buClr>
              <a:buSzPts val="1350"/>
              <a:buFont typeface="Arial"/>
              <a:buAutoNum type="arabicPeriod"/>
            </a:pPr>
            <a:r>
              <a:rPr lang="en" sz="1350">
                <a:solidFill>
                  <a:srgbClr val="2E475D"/>
                </a:solidFill>
                <a:latin typeface="Arial"/>
                <a:ea typeface="Arial"/>
                <a:cs typeface="Arial"/>
                <a:sym typeface="Arial"/>
              </a:rPr>
              <a:t>Lack of value </a:t>
            </a:r>
            <a:endParaRPr sz="1350">
              <a:solidFill>
                <a:srgbClr val="2E47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2E475D"/>
              </a:buClr>
              <a:buSzPts val="1350"/>
              <a:buFont typeface="Arial"/>
              <a:buAutoNum type="arabicPeriod"/>
            </a:pPr>
            <a:r>
              <a:rPr lang="en" sz="1350">
                <a:solidFill>
                  <a:srgbClr val="2E475D"/>
                </a:solidFill>
                <a:latin typeface="Arial"/>
                <a:ea typeface="Arial"/>
                <a:cs typeface="Arial"/>
                <a:sym typeface="Arial"/>
              </a:rPr>
              <a:t>Poor experience </a:t>
            </a:r>
            <a:endParaRPr sz="1350">
              <a:solidFill>
                <a:srgbClr val="2E47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E47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50">
              <a:solidFill>
                <a:srgbClr val="2E47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87425"/>
            <a:ext cx="4155025" cy="323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</a:t>
            </a:r>
            <a:endParaRPr/>
          </a:p>
        </p:txBody>
      </p:sp>
      <p:grpSp>
        <p:nvGrpSpPr>
          <p:cNvPr id="89" name="Google Shape;89;p16"/>
          <p:cNvGrpSpPr/>
          <p:nvPr/>
        </p:nvGrpSpPr>
        <p:grpSpPr>
          <a:xfrm>
            <a:off x="0" y="885189"/>
            <a:ext cx="2214600" cy="4084936"/>
            <a:chOff x="0" y="1189989"/>
            <a:chExt cx="2214600" cy="4084936"/>
          </a:xfrm>
        </p:grpSpPr>
        <p:sp>
          <p:nvSpPr>
            <p:cNvPr id="90" name="Google Shape;90;p16"/>
            <p:cNvSpPr/>
            <p:nvPr/>
          </p:nvSpPr>
          <p:spPr>
            <a:xfrm>
              <a:off x="0" y="1189989"/>
              <a:ext cx="2214600" cy="669000"/>
            </a:xfrm>
            <a:prstGeom prst="homePlate">
              <a:avLst>
                <a:gd fmla="val 50000" name="adj"/>
              </a:avLst>
            </a:prstGeom>
            <a:solidFill>
              <a:srgbClr val="8020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Lorem 1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1" name="Google Shape;91;p16"/>
            <p:cNvSpPr txBox="1"/>
            <p:nvPr/>
          </p:nvSpPr>
          <p:spPr>
            <a:xfrm>
              <a:off x="295050" y="2057125"/>
              <a:ext cx="1624500" cy="321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-Fixing features types, scaling data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-</a:t>
              </a: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Separating</a:t>
              </a: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 categorical and numeric columns, 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-Find correlation between features and chrn 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- Find </a:t>
              </a: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relation</a:t>
              </a: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 between demographic features and churn 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-</a:t>
              </a: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Understand</a:t>
              </a: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 data </a:t>
              </a: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imbalance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2" name="Google Shape;92;p16"/>
          <p:cNvGrpSpPr/>
          <p:nvPr/>
        </p:nvGrpSpPr>
        <p:grpSpPr>
          <a:xfrm>
            <a:off x="3516750" y="884975"/>
            <a:ext cx="2064000" cy="3217850"/>
            <a:chOff x="3516750" y="1189775"/>
            <a:chExt cx="2064000" cy="3217850"/>
          </a:xfrm>
        </p:grpSpPr>
        <p:sp>
          <p:nvSpPr>
            <p:cNvPr id="93" name="Google Shape;93;p16"/>
            <p:cNvSpPr/>
            <p:nvPr/>
          </p:nvSpPr>
          <p:spPr>
            <a:xfrm>
              <a:off x="35167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B02C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Lorem 3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4" name="Google Shape;94;p16"/>
            <p:cNvSpPr txBox="1"/>
            <p:nvPr/>
          </p:nvSpPr>
          <p:spPr>
            <a:xfrm>
              <a:off x="37394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5" name="Google Shape;95;p16"/>
          <p:cNvGrpSpPr/>
          <p:nvPr/>
        </p:nvGrpSpPr>
        <p:grpSpPr>
          <a:xfrm>
            <a:off x="6874025" y="884975"/>
            <a:ext cx="2064000" cy="3217850"/>
            <a:chOff x="6874025" y="1189775"/>
            <a:chExt cx="2064000" cy="3217850"/>
          </a:xfrm>
        </p:grpSpPr>
        <p:sp>
          <p:nvSpPr>
            <p:cNvPr id="96" name="Google Shape;96;p16"/>
            <p:cNvSpPr/>
            <p:nvPr/>
          </p:nvSpPr>
          <p:spPr>
            <a:xfrm>
              <a:off x="6874025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D838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Lorem 5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7" name="Google Shape;97;p16"/>
            <p:cNvSpPr txBox="1"/>
            <p:nvPr/>
          </p:nvSpPr>
          <p:spPr>
            <a:xfrm>
              <a:off x="71838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8" name="Google Shape;98;p16"/>
          <p:cNvSpPr txBox="1"/>
          <p:nvPr/>
        </p:nvSpPr>
        <p:spPr>
          <a:xfrm>
            <a:off x="2017250" y="1817278"/>
            <a:ext cx="1624500" cy="27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Using auto ML, low code ML and building prediction models based on results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Three  models were tried for best fit: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-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Random Forest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-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XG Boost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-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Log Regression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Applying different feature selection strategies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9" name="Google Shape;99;p16"/>
          <p:cNvGrpSpPr/>
          <p:nvPr/>
        </p:nvGrpSpPr>
        <p:grpSpPr>
          <a:xfrm>
            <a:off x="5195350" y="884975"/>
            <a:ext cx="2064000" cy="3217850"/>
            <a:chOff x="5195350" y="1189775"/>
            <a:chExt cx="2064000" cy="3217850"/>
          </a:xfrm>
        </p:grpSpPr>
        <p:sp>
          <p:nvSpPr>
            <p:cNvPr id="100" name="Google Shape;100;p16"/>
            <p:cNvSpPr/>
            <p:nvPr/>
          </p:nvSpPr>
          <p:spPr>
            <a:xfrm>
              <a:off x="51953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Lorem 4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1" name="Google Shape;101;p16"/>
            <p:cNvSpPr txBox="1"/>
            <p:nvPr/>
          </p:nvSpPr>
          <p:spPr>
            <a:xfrm>
              <a:off x="54616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Providing more detail about the results we get and how to interpret them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2" name="Google Shape;102;p16"/>
          <p:cNvSpPr/>
          <p:nvPr/>
        </p:nvSpPr>
        <p:spPr>
          <a:xfrm>
            <a:off x="0" y="885189"/>
            <a:ext cx="2214600" cy="669000"/>
          </a:xfrm>
          <a:prstGeom prst="homePlate">
            <a:avLst>
              <a:gd fmla="val 50000" name="adj"/>
            </a:avLst>
          </a:prstGeom>
          <a:solidFill>
            <a:srgbClr val="802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1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3516750" y="884975"/>
            <a:ext cx="2064000" cy="669000"/>
          </a:xfrm>
          <a:prstGeom prst="chevron">
            <a:avLst>
              <a:gd fmla="val 50000" name="adj"/>
            </a:avLst>
          </a:prstGeom>
          <a:solidFill>
            <a:srgbClr val="B02C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3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6"/>
          <p:cNvSpPr/>
          <p:nvPr/>
        </p:nvSpPr>
        <p:spPr>
          <a:xfrm>
            <a:off x="0" y="885189"/>
            <a:ext cx="2214600" cy="669000"/>
          </a:xfrm>
          <a:prstGeom prst="homePlate">
            <a:avLst>
              <a:gd fmla="val 50000" name="adj"/>
            </a:avLst>
          </a:prstGeom>
          <a:solidFill>
            <a:srgbClr val="802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Analysis and 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visualization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6"/>
          <p:cNvSpPr/>
          <p:nvPr/>
        </p:nvSpPr>
        <p:spPr>
          <a:xfrm>
            <a:off x="3516750" y="884975"/>
            <a:ext cx="2064000" cy="669000"/>
          </a:xfrm>
          <a:prstGeom prst="chevron">
            <a:avLst>
              <a:gd fmla="val 50000" name="adj"/>
            </a:avLst>
          </a:prstGeom>
          <a:solidFill>
            <a:srgbClr val="B02C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3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6"/>
          <p:cNvSpPr/>
          <p:nvPr/>
        </p:nvSpPr>
        <p:spPr>
          <a:xfrm>
            <a:off x="5195350" y="884975"/>
            <a:ext cx="2064000" cy="669000"/>
          </a:xfrm>
          <a:prstGeom prst="chevron">
            <a:avLst>
              <a:gd fmla="val 50000" name="adj"/>
            </a:avLst>
          </a:prstGeom>
          <a:solidFill>
            <a:srgbClr val="BE2F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4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6"/>
          <p:cNvSpPr/>
          <p:nvPr/>
        </p:nvSpPr>
        <p:spPr>
          <a:xfrm>
            <a:off x="3516750" y="884975"/>
            <a:ext cx="2064000" cy="669000"/>
          </a:xfrm>
          <a:prstGeom prst="chevron">
            <a:avLst>
              <a:gd fmla="val 50000" name="adj"/>
            </a:avLst>
          </a:prstGeom>
          <a:solidFill>
            <a:srgbClr val="B02C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 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Interpretation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6"/>
          <p:cNvSpPr/>
          <p:nvPr/>
        </p:nvSpPr>
        <p:spPr>
          <a:xfrm>
            <a:off x="6874025" y="884975"/>
            <a:ext cx="2064000" cy="669000"/>
          </a:xfrm>
          <a:prstGeom prst="chevron">
            <a:avLst>
              <a:gd fmla="val 50000" name="adj"/>
            </a:avLst>
          </a:prstGeom>
          <a:solidFill>
            <a:srgbClr val="D838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Recommendation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5195350" y="884975"/>
            <a:ext cx="2064000" cy="669000"/>
          </a:xfrm>
          <a:prstGeom prst="chevron">
            <a:avLst>
              <a:gd fmla="val 50000" name="adj"/>
            </a:avLst>
          </a:prstGeom>
          <a:solidFill>
            <a:srgbClr val="BE2F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Results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838325" y="884975"/>
            <a:ext cx="2064000" cy="669000"/>
          </a:xfrm>
          <a:prstGeom prst="chevron">
            <a:avLst>
              <a:gd fmla="val 50000" name="adj"/>
            </a:avLst>
          </a:prstGeom>
          <a:solidFill>
            <a:srgbClr val="A72A1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 Fitting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3570850" y="1819903"/>
            <a:ext cx="1624500" cy="27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Using both feature weight and shapley to get insights into what the model is doing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7093775" y="1752413"/>
            <a:ext cx="1624500" cy="23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Recommendations based on our findings and possible action to take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Visualization</a:t>
            </a:r>
            <a:endParaRPr/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6025" y="699775"/>
            <a:ext cx="3666974" cy="358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226078" y="5102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</a:t>
            </a:r>
            <a:r>
              <a:rPr lang="en"/>
              <a:t> Demographic </a:t>
            </a:r>
            <a:r>
              <a:rPr lang="en"/>
              <a:t>attributes</a:t>
            </a:r>
            <a:r>
              <a:rPr lang="en"/>
              <a:t> </a:t>
            </a:r>
            <a:endParaRPr/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5650" y="111050"/>
            <a:ext cx="2623400" cy="26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9011" y="172513"/>
            <a:ext cx="2500889" cy="250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1100" y="2681714"/>
            <a:ext cx="2500900" cy="2509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Visualizing Numeric Attributes </a:t>
            </a:r>
            <a:endParaRPr b="1"/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1450"/>
            <a:ext cx="9143999" cy="4145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Visualizing Customer Relation Attributes </a:t>
            </a:r>
            <a:endParaRPr b="1"/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199" cy="4007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Visualizing Customer Relation Attributes </a:t>
            </a:r>
            <a:endParaRPr b="1"/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199" cy="4007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